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242437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90036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7414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56118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95010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8524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69469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478366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94212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0314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18873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lt1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Shape 37"/>
          <p:cNvGrpSpPr/>
          <p:nvPr/>
        </p:nvGrpSpPr>
        <p:grpSpPr>
          <a:xfrm>
            <a:off x="0" y="0"/>
            <a:ext cx="9159875" cy="6858000"/>
            <a:chOff x="0" y="0"/>
            <a:chExt cx="9159875" cy="6858000"/>
          </a:xfrm>
        </p:grpSpPr>
        <p:sp>
          <p:nvSpPr>
            <p:cNvPr id="38" name="Shape 38"/>
            <p:cNvSpPr/>
            <p:nvPr/>
          </p:nvSpPr>
          <p:spPr>
            <a:xfrm>
              <a:off x="8305800" y="1586"/>
              <a:ext cx="838199" cy="6856412"/>
            </a:xfrm>
            <a:prstGeom prst="rect">
              <a:avLst/>
            </a:prstGeom>
            <a:gradFill>
              <a:gsLst>
                <a:gs pos="0">
                  <a:srgbClr val="464646"/>
                </a:gs>
                <a:gs pos="100000">
                  <a:schemeClr val="accent2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1676400" y="0"/>
              <a:ext cx="304799" cy="685800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2743200" y="0"/>
              <a:ext cx="685799" cy="685800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3581400" y="0"/>
              <a:ext cx="381000" cy="68580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2133600" y="0"/>
              <a:ext cx="609599" cy="6858000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762000" y="0"/>
              <a:ext cx="914400" cy="6858000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457200" y="0"/>
              <a:ext cx="304799" cy="685800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50000">
                  <a:srgbClr val="591D00"/>
                </a:gs>
                <a:gs pos="50000">
                  <a:srgbClr val="591D00"/>
                </a:gs>
                <a:gs pos="100000">
                  <a:schemeClr val="lt2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0" y="0"/>
              <a:ext cx="457200" cy="685800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rgbClr val="561C00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3429000" y="0"/>
              <a:ext cx="381000" cy="6858000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4419600" y="0"/>
              <a:ext cx="838199" cy="685800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1981200" y="0"/>
              <a:ext cx="228600" cy="6858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5238750" y="0"/>
              <a:ext cx="400049" cy="6858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7391400" y="0"/>
              <a:ext cx="228600" cy="685800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50000">
                  <a:srgbClr val="5F1F00"/>
                </a:gs>
                <a:gs pos="50000">
                  <a:srgbClr val="5F1F00"/>
                </a:gs>
                <a:gs pos="100000">
                  <a:schemeClr val="lt2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7315200" y="0"/>
              <a:ext cx="1066799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lt2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5562600" y="0"/>
              <a:ext cx="990599" cy="685800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50000">
                  <a:schemeClr val="lt1"/>
                </a:gs>
                <a:gs pos="50000">
                  <a:schemeClr val="lt1"/>
                </a:gs>
                <a:gs pos="100000">
                  <a:schemeClr val="lt2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6096000" y="0"/>
              <a:ext cx="838199" cy="685800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6934200" y="0"/>
              <a:ext cx="381000" cy="685800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50000">
                  <a:srgbClr val="5F1F00"/>
                </a:gs>
                <a:gs pos="50000">
                  <a:srgbClr val="5F1F00"/>
                </a:gs>
                <a:gs pos="100000">
                  <a:schemeClr val="lt2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4254500" y="0"/>
              <a:ext cx="241299" cy="6858000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3756025" y="0"/>
              <a:ext cx="533399" cy="685800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1586" y="6151562"/>
              <a:ext cx="9144000" cy="706436"/>
            </a:xfrm>
            <a:custGeom>
              <a:avLst/>
              <a:gdLst/>
              <a:ahLst/>
              <a:cxnLst/>
              <a:rect l="0" t="0" r="0" b="0"/>
              <a:pathLst>
                <a:path w="5760" h="445" extrusionOk="0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49803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0" y="6138862"/>
              <a:ext cx="9159875" cy="276225"/>
            </a:xfrm>
            <a:custGeom>
              <a:avLst/>
              <a:gdLst/>
              <a:ahLst/>
              <a:cxnLst/>
              <a:rect l="0" t="0" r="0" b="0"/>
              <a:pathLst>
                <a:path w="5770" h="174" extrusionOk="0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>
              <a:gsLst>
                <a:gs pos="0">
                  <a:schemeClr val="accent2"/>
                </a:gs>
                <a:gs pos="50000">
                  <a:srgbClr val="353535"/>
                </a:gs>
                <a:gs pos="50000">
                  <a:srgbClr val="353535"/>
                </a:gs>
                <a:gs pos="100000">
                  <a:schemeClr val="accent2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685800" y="1600200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8034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●"/>
              <a:defRPr/>
            </a:lvl1pPr>
            <a:lvl2pPr marL="742950" marR="0" indent="-143509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Tahoma"/>
              <a:buChar char="●"/>
              <a:defRPr/>
            </a:lvl2pPr>
            <a:lvl3pPr marL="1143000" marR="0" indent="-10668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Tahoma"/>
              <a:buChar char="●"/>
              <a:defRPr/>
            </a:lvl3pPr>
            <a:lvl4pPr marL="1600200" marR="0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●"/>
              <a:defRPr/>
            </a:lvl4pPr>
            <a:lvl5pPr marL="2057400" marR="0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ahoma"/>
              <a:buChar char="●"/>
              <a:defRPr/>
            </a:lvl5pPr>
            <a:lvl6pPr marL="2514600" marR="0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ahoma"/>
              <a:buChar char="●"/>
              <a:defRPr/>
            </a:lvl6pPr>
            <a:lvl7pPr marL="3429000" marR="0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ahoma"/>
              <a:buChar char="●"/>
              <a:defRPr/>
            </a:lvl7pPr>
            <a:lvl8pPr marL="4800600" marR="0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ahoma"/>
              <a:buChar char="●"/>
              <a:defRPr/>
            </a:lvl8pPr>
            <a:lvl9pPr marL="6629400" marR="0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ahoma"/>
              <a:buChar char="●"/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bg>
      <p:bgPr>
        <a:solidFill>
          <a:schemeClr val="lt1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886200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8034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●"/>
              <a:defRPr/>
            </a:lvl1pPr>
            <a:lvl2pPr marL="742950" indent="-143509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Tahoma"/>
              <a:buChar char="●"/>
              <a:defRPr/>
            </a:lvl2pPr>
            <a:lvl3pPr marL="1143000" indent="-10668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Tahoma"/>
              <a:buChar char="●"/>
              <a:defRPr/>
            </a:lvl3pPr>
            <a:lvl4pPr marL="1600200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●"/>
              <a:defRPr/>
            </a:lvl4pPr>
            <a:lvl5pPr marL="2057400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ahoma"/>
              <a:buChar char="●"/>
              <a:defRPr/>
            </a:lvl5pPr>
            <a:lvl6pPr marL="2514600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ahoma"/>
              <a:buChar char="●"/>
              <a:defRPr/>
            </a:lvl6pPr>
            <a:lvl7pPr marL="3429000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ahoma"/>
              <a:buChar char="●"/>
              <a:defRPr/>
            </a:lvl7pPr>
            <a:lvl8pPr marL="4800600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ahoma"/>
              <a:buChar char="●"/>
              <a:defRPr/>
            </a:lvl8pPr>
            <a:lvl9pPr marL="6629400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ahoma"/>
              <a:buChar char="●"/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0" y="0"/>
            <a:ext cx="9159875" cy="6858000"/>
            <a:chOff x="0" y="0"/>
            <a:chExt cx="9159875" cy="6858000"/>
          </a:xfrm>
        </p:grpSpPr>
        <p:sp>
          <p:nvSpPr>
            <p:cNvPr id="10" name="Shape 10"/>
            <p:cNvSpPr/>
            <p:nvPr/>
          </p:nvSpPr>
          <p:spPr>
            <a:xfrm>
              <a:off x="8305800" y="1586"/>
              <a:ext cx="838199" cy="6856412"/>
            </a:xfrm>
            <a:prstGeom prst="rect">
              <a:avLst/>
            </a:prstGeom>
            <a:gradFill>
              <a:gsLst>
                <a:gs pos="0">
                  <a:srgbClr val="464646"/>
                </a:gs>
                <a:gs pos="100000">
                  <a:schemeClr val="accent2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1676400" y="0"/>
              <a:ext cx="304799" cy="685800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2743200" y="0"/>
              <a:ext cx="685799" cy="685800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3581400" y="0"/>
              <a:ext cx="381000" cy="68580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2133600" y="0"/>
              <a:ext cx="609599" cy="6858000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762000" y="0"/>
              <a:ext cx="914400" cy="6858000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457200" y="0"/>
              <a:ext cx="304799" cy="685800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50000">
                  <a:srgbClr val="591D00"/>
                </a:gs>
                <a:gs pos="50000">
                  <a:srgbClr val="591D00"/>
                </a:gs>
                <a:gs pos="100000">
                  <a:schemeClr val="lt2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0" y="0"/>
              <a:ext cx="457200" cy="685800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rgbClr val="561C00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3429000" y="0"/>
              <a:ext cx="381000" cy="6858000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4419600" y="0"/>
              <a:ext cx="838199" cy="685800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1981200" y="0"/>
              <a:ext cx="228600" cy="6858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5238750" y="0"/>
              <a:ext cx="400049" cy="6858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7391400" y="0"/>
              <a:ext cx="228600" cy="685800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50000">
                  <a:srgbClr val="5F1F00"/>
                </a:gs>
                <a:gs pos="50000">
                  <a:srgbClr val="5F1F00"/>
                </a:gs>
                <a:gs pos="100000">
                  <a:schemeClr val="lt2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7315200" y="0"/>
              <a:ext cx="1066799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lt2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5562600" y="0"/>
              <a:ext cx="990599" cy="685800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50000">
                  <a:schemeClr val="lt1"/>
                </a:gs>
                <a:gs pos="50000">
                  <a:schemeClr val="lt1"/>
                </a:gs>
                <a:gs pos="100000">
                  <a:schemeClr val="lt2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6096000" y="0"/>
              <a:ext cx="838199" cy="685800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6934200" y="0"/>
              <a:ext cx="381000" cy="685800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50000">
                  <a:srgbClr val="5F1F00"/>
                </a:gs>
                <a:gs pos="50000">
                  <a:srgbClr val="5F1F00"/>
                </a:gs>
                <a:gs pos="100000">
                  <a:schemeClr val="lt2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4254500" y="0"/>
              <a:ext cx="241299" cy="6858000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3756025" y="0"/>
              <a:ext cx="533399" cy="685800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1586" y="6151562"/>
              <a:ext cx="9144000" cy="706436"/>
            </a:xfrm>
            <a:custGeom>
              <a:avLst/>
              <a:gdLst/>
              <a:ahLst/>
              <a:cxnLst/>
              <a:rect l="0" t="0" r="0" b="0"/>
              <a:pathLst>
                <a:path w="5760" h="445" extrusionOk="0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49803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0" y="6138862"/>
              <a:ext cx="9159875" cy="276225"/>
            </a:xfrm>
            <a:custGeom>
              <a:avLst/>
              <a:gdLst/>
              <a:ahLst/>
              <a:cxnLst/>
              <a:rect l="0" t="0" r="0" b="0"/>
              <a:pathLst>
                <a:path w="5770" h="174" extrusionOk="0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>
              <a:gsLst>
                <a:gs pos="0">
                  <a:schemeClr val="accent2"/>
                </a:gs>
                <a:gs pos="50000">
                  <a:srgbClr val="353535"/>
                </a:gs>
                <a:gs pos="50000">
                  <a:srgbClr val="353535"/>
                </a:gs>
                <a:gs pos="100000">
                  <a:schemeClr val="accent2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8034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●"/>
              <a:defRPr/>
            </a:lvl1pPr>
            <a:lvl2pPr marL="742950" marR="0" indent="-143509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Tahoma"/>
              <a:buChar char="●"/>
              <a:defRPr/>
            </a:lvl2pPr>
            <a:lvl3pPr marL="1143000" marR="0" indent="-10668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Tahoma"/>
              <a:buChar char="●"/>
              <a:defRPr/>
            </a:lvl3pPr>
            <a:lvl4pPr marL="1600200" marR="0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●"/>
              <a:defRPr/>
            </a:lvl4pPr>
            <a:lvl5pPr marL="2057400" marR="0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ahoma"/>
              <a:buChar char="●"/>
              <a:defRPr/>
            </a:lvl5pPr>
            <a:lvl6pPr marL="2514600" marR="0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ahoma"/>
              <a:buChar char="●"/>
              <a:defRPr/>
            </a:lvl6pPr>
            <a:lvl7pPr marL="3429000" marR="0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ahoma"/>
              <a:buChar char="●"/>
              <a:defRPr/>
            </a:lvl7pPr>
            <a:lvl8pPr marL="4800600" marR="0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ahoma"/>
              <a:buChar char="●"/>
              <a:defRPr/>
            </a:lvl8pPr>
            <a:lvl9pPr marL="6629400" marR="0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ahoma"/>
              <a:buChar char="●"/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ctrTitle"/>
          </p:nvPr>
        </p:nvSpPr>
        <p:spPr>
          <a:xfrm>
            <a:off x="685800" y="1600200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sz="48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Theater Etiquette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How to Be a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Good Audience Member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228600" y="6553200"/>
            <a:ext cx="8915400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96911"/>
              </a:buClr>
              <a:buSzPct val="25000"/>
              <a:buFont typeface="Tahoma"/>
              <a:buNone/>
            </a:pPr>
            <a:r>
              <a:rPr lang="en-US" sz="1000" b="0" i="0" u="none" strike="noStrike" cap="none" baseline="0">
                <a:solidFill>
                  <a:srgbClr val="C96911"/>
                </a:solidFill>
                <a:latin typeface="Tahoma"/>
                <a:ea typeface="Tahoma"/>
                <a:cs typeface="Tahoma"/>
                <a:sym typeface="Tahoma"/>
              </a:rPr>
              <a:t>© PowerPoint by Maria Bellamy, Breathitt Co. High School, Jackson, KY; rules provided by Jenny Wiley Theatre and graphics from Microsoft Office online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sz="42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After the performance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Tahoma"/>
              <a:buChar char="●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If you think the play was good, applaud enthusiastically.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Tahoma"/>
              <a:buChar char="●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If you think a performance was truly outstanding, stand and applaud loudly (“standing ovation”).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Tahoma"/>
              <a:buChar char="●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If you did not like it, sit                   quietly in your seat                            until you can leave.</a:t>
            </a:r>
          </a:p>
        </p:txBody>
      </p:sp>
      <p:pic>
        <p:nvPicPr>
          <p:cNvPr id="147" name="Shape 1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62600" y="3962400"/>
            <a:ext cx="2295524" cy="2208212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148" name="Shape 14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48400" y="4343400"/>
            <a:ext cx="304799" cy="3047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149" name="Shape 149"/>
          <p:cNvSpPr txBox="1"/>
          <p:nvPr/>
        </p:nvSpPr>
        <p:spPr>
          <a:xfrm>
            <a:off x="354012" y="6491287"/>
            <a:ext cx="8789987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96911"/>
              </a:buClr>
              <a:buSzPct val="25000"/>
              <a:buFont typeface="Tahoma"/>
              <a:buNone/>
            </a:pPr>
            <a:r>
              <a:rPr lang="en-US" sz="1000" b="0" i="0" u="none" strike="noStrike" cap="none" baseline="0">
                <a:solidFill>
                  <a:srgbClr val="C96911"/>
                </a:solidFill>
                <a:latin typeface="Tahoma"/>
                <a:ea typeface="Tahoma"/>
                <a:cs typeface="Tahoma"/>
                <a:sym typeface="Tahoma"/>
              </a:rPr>
              <a:t>© PowerPoint by</a:t>
            </a:r>
            <a:r>
              <a:rPr lang="en-US" sz="1800" b="0" i="0" u="none" strike="noStrike" cap="none" baseline="0">
                <a:solidFill>
                  <a:srgbClr val="C9691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000" b="0" i="0" u="none" strike="noStrike" cap="none" baseline="0">
                <a:solidFill>
                  <a:srgbClr val="C96911"/>
                </a:solidFill>
                <a:latin typeface="Tahoma"/>
                <a:ea typeface="Tahoma"/>
                <a:cs typeface="Tahoma"/>
                <a:sym typeface="Tahoma"/>
              </a:rPr>
              <a:t>Maria Bellamy, Breathitt Co. High School, Jackson, KY; rules provided by Jenny Wiley Theatre and graphics from Microsoft Office online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sz="42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Arrive early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8862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Tahoma"/>
              <a:buChar char="●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You must be in your seat for the play to start on time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Tahoma"/>
              <a:buChar char="●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 lights in the theater will dim as a signal that the play is about to start</a:t>
            </a:r>
          </a:p>
          <a:p>
            <a:pPr marL="342900" marR="0" lvl="0" indent="-18034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Tahoma"/>
              <a:buNone/>
            </a:pPr>
            <a:endParaRPr/>
          </a:p>
        </p:txBody>
      </p:sp>
      <p:pic>
        <p:nvPicPr>
          <p:cNvPr id="80" name="Shape 80"/>
          <p:cNvPicPr preferRelativeResize="0"/>
          <p:nvPr/>
        </p:nvPicPr>
        <p:blipFill rotWithShape="1">
          <a:blip r:embed="rId3">
            <a:alphaModFix/>
          </a:blip>
          <a:srcRect l="99999" r="99999"/>
          <a:stretch/>
        </p:blipFill>
        <p:spPr>
          <a:xfrm flipH="1">
            <a:off x="4484687" y="1676400"/>
            <a:ext cx="4173536" cy="443865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81" name="Shape 81"/>
          <p:cNvSpPr txBox="1"/>
          <p:nvPr/>
        </p:nvSpPr>
        <p:spPr>
          <a:xfrm>
            <a:off x="354012" y="6491287"/>
            <a:ext cx="8789987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96911"/>
              </a:buClr>
              <a:buSzPct val="25000"/>
              <a:buFont typeface="Tahoma"/>
              <a:buNone/>
            </a:pPr>
            <a:r>
              <a:rPr lang="en-US" sz="1000" b="0" i="0" u="none" strike="noStrike" cap="none" baseline="0">
                <a:solidFill>
                  <a:srgbClr val="C96911"/>
                </a:solidFill>
                <a:latin typeface="Tahoma"/>
                <a:ea typeface="Tahoma"/>
                <a:cs typeface="Tahoma"/>
                <a:sym typeface="Tahoma"/>
              </a:rPr>
              <a:t>© PowerPoint by</a:t>
            </a:r>
            <a:r>
              <a:rPr lang="en-US" sz="1800" b="0" i="0" u="none" strike="noStrike" cap="none" baseline="0">
                <a:solidFill>
                  <a:srgbClr val="C9691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000" b="0" i="0" u="none" strike="noStrike" cap="none" baseline="0">
                <a:solidFill>
                  <a:srgbClr val="C96911"/>
                </a:solidFill>
                <a:latin typeface="Tahoma"/>
                <a:ea typeface="Tahoma"/>
                <a:cs typeface="Tahoma"/>
                <a:sym typeface="Tahoma"/>
              </a:rPr>
              <a:t>Maria Bellamy, Breathitt Co. High School, Jackson, KY; rules provided by Jenny Wiley Theatre and graphics from Microsoft Office online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sz="42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Be quiet during the play</a:t>
            </a:r>
          </a:p>
        </p:txBody>
      </p:sp>
      <p:pic>
        <p:nvPicPr>
          <p:cNvPr id="87" name="Shape 8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600200"/>
            <a:ext cx="4495800" cy="44958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88" name="Shape 88"/>
          <p:cNvSpPr txBox="1"/>
          <p:nvPr/>
        </p:nvSpPr>
        <p:spPr>
          <a:xfrm>
            <a:off x="3810000" y="1524000"/>
            <a:ext cx="1143000" cy="4678361"/>
          </a:xfrm>
          <a:prstGeom prst="rect">
            <a:avLst/>
          </a:prstGeom>
          <a:solidFill>
            <a:srgbClr val="7A002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0029"/>
              </a:buClr>
              <a:buSzPct val="25000"/>
              <a:buFont typeface="Tahoma"/>
              <a:buNone/>
            </a:pPr>
            <a:r>
              <a:rPr lang="en-US" sz="1800" b="0" i="0" u="none" strike="noStrike" cap="none" baseline="0">
                <a:solidFill>
                  <a:srgbClr val="7A0029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7A0029"/>
              </a:buClr>
              <a:buSzPct val="25000"/>
              <a:buFont typeface="Tahoma"/>
              <a:buNone/>
            </a:pPr>
            <a:r>
              <a:rPr lang="en-US" sz="1800" b="0" i="0" u="none" strike="noStrike" cap="none" baseline="0">
                <a:solidFill>
                  <a:srgbClr val="7A0029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7A0029"/>
              </a:buClr>
              <a:buSzPct val="25000"/>
              <a:buFont typeface="Tahoma"/>
              <a:buNone/>
            </a:pPr>
            <a:r>
              <a:rPr lang="en-US" sz="1800" b="0" i="0" u="none" strike="noStrike" cap="none" baseline="0">
                <a:solidFill>
                  <a:srgbClr val="7A0029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7A0029"/>
              </a:buClr>
              <a:buSzPct val="25000"/>
              <a:buFont typeface="Tahoma"/>
              <a:buNone/>
            </a:pPr>
            <a:r>
              <a:rPr lang="en-US" sz="1800" b="0" i="0" u="none" strike="noStrike" cap="none" baseline="0">
                <a:solidFill>
                  <a:srgbClr val="7A0029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7A0029"/>
              </a:buClr>
              <a:buSzPct val="25000"/>
              <a:buFont typeface="Tahoma"/>
              <a:buNone/>
            </a:pPr>
            <a:r>
              <a:rPr lang="en-US" sz="1800" b="0" i="0" u="none" strike="noStrike" cap="none" baseline="0">
                <a:solidFill>
                  <a:srgbClr val="7A0029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7A0029"/>
              </a:buClr>
              <a:buSzPct val="25000"/>
              <a:buFont typeface="Tahoma"/>
              <a:buNone/>
            </a:pPr>
            <a:r>
              <a:rPr lang="en-US" sz="1800" b="0" i="0" u="none" strike="noStrike" cap="none" baseline="0">
                <a:solidFill>
                  <a:srgbClr val="7A0029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7A0029"/>
              </a:buClr>
              <a:buSzPct val="25000"/>
              <a:buFont typeface="Tahoma"/>
              <a:buNone/>
            </a:pPr>
            <a:r>
              <a:rPr lang="en-US" sz="1800" b="0" i="0" u="none" strike="noStrike" cap="none" baseline="0">
                <a:solidFill>
                  <a:srgbClr val="7A0029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7A0029"/>
              </a:buClr>
              <a:buSzPct val="25000"/>
              <a:buFont typeface="Tahoma"/>
              <a:buNone/>
            </a:pPr>
            <a:r>
              <a:rPr lang="en-US" sz="1800" b="0" i="0" u="none" strike="noStrike" cap="none" baseline="0">
                <a:solidFill>
                  <a:srgbClr val="7A0029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7A0029"/>
              </a:buClr>
              <a:buSzPct val="25000"/>
              <a:buFont typeface="Tahoma"/>
              <a:buNone/>
            </a:pPr>
            <a:r>
              <a:rPr lang="en-US" sz="1800" b="0" i="0" u="none" strike="noStrike" cap="none" baseline="0">
                <a:solidFill>
                  <a:srgbClr val="7A0029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7A0029"/>
              </a:buClr>
              <a:buSzPct val="25000"/>
              <a:buFont typeface="Tahoma"/>
              <a:buNone/>
            </a:pPr>
            <a:r>
              <a:rPr lang="en-US" sz="1800" b="0" i="0" u="none" strike="noStrike" cap="none" baseline="0">
                <a:solidFill>
                  <a:srgbClr val="7A0029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7A0029"/>
              </a:buClr>
              <a:buSzPct val="25000"/>
              <a:buFont typeface="Tahoma"/>
              <a:buNone/>
            </a:pPr>
            <a:r>
              <a:rPr lang="en-US" sz="1800" b="0" i="0" u="none" strike="noStrike" cap="none" baseline="0">
                <a:solidFill>
                  <a:srgbClr val="7A0029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038600" y="1600200"/>
            <a:ext cx="4648199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Tahoma"/>
              <a:buChar char="●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Do not talk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Tahoma"/>
              <a:buChar char="●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Do not unwrap candy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Tahoma"/>
              <a:buChar char="●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Do not make noise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Tahoma"/>
              <a:buChar char="●"/>
            </a:pPr>
            <a:r>
              <a:rPr lang="en-US" sz="3200" b="0" i="1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You have a responsibility in live performance to the performers and to the rest of the audience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354012" y="6491287"/>
            <a:ext cx="8789987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96911"/>
              </a:buClr>
              <a:buSzPct val="25000"/>
              <a:buFont typeface="Tahoma"/>
              <a:buNone/>
            </a:pPr>
            <a:r>
              <a:rPr lang="en-US" sz="1000" b="0" i="0" u="none" strike="noStrike" cap="none" baseline="0">
                <a:solidFill>
                  <a:srgbClr val="C96911"/>
                </a:solidFill>
                <a:latin typeface="Tahoma"/>
                <a:ea typeface="Tahoma"/>
                <a:cs typeface="Tahoma"/>
                <a:sym typeface="Tahoma"/>
              </a:rPr>
              <a:t>© PowerPoint by</a:t>
            </a:r>
            <a:r>
              <a:rPr lang="en-US" sz="1800" b="0" i="0" u="none" strike="noStrike" cap="none" baseline="0">
                <a:solidFill>
                  <a:srgbClr val="C9691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000" b="0" i="0" u="none" strike="noStrike" cap="none" baseline="0">
                <a:solidFill>
                  <a:srgbClr val="C96911"/>
                </a:solidFill>
                <a:latin typeface="Tahoma"/>
                <a:ea typeface="Tahoma"/>
                <a:cs typeface="Tahoma"/>
                <a:sym typeface="Tahoma"/>
              </a:rPr>
              <a:t>Maria Bellamy, Breathitt Co. High School, Jackson, KY; rules provided by Jenny Wiley Theatre and graphics from Microsoft Office online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sz="42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Silence your electronics</a:t>
            </a:r>
          </a:p>
        </p:txBody>
      </p:sp>
      <p:pic>
        <p:nvPicPr>
          <p:cNvPr id="96" name="Shape 9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91000" y="1600200"/>
            <a:ext cx="4495800" cy="44958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533400" y="1600200"/>
            <a:ext cx="3657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Tahoma"/>
              <a:buChar char="●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Make sure these items are turned off or set on ‘silent’ during the show: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80000"/>
              <a:buFont typeface="Tahoma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beepers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80000"/>
              <a:buFont typeface="Tahoma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cell phones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80000"/>
              <a:buFont typeface="Tahoma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watches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354012" y="6491287"/>
            <a:ext cx="8789987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96911"/>
              </a:buClr>
              <a:buSzPct val="25000"/>
              <a:buFont typeface="Tahoma"/>
              <a:buNone/>
            </a:pPr>
            <a:r>
              <a:rPr lang="en-US" sz="1000" b="0" i="0" u="none" strike="noStrike" cap="none" baseline="0">
                <a:solidFill>
                  <a:srgbClr val="C96911"/>
                </a:solidFill>
                <a:latin typeface="Tahoma"/>
                <a:ea typeface="Tahoma"/>
                <a:cs typeface="Tahoma"/>
                <a:sym typeface="Tahoma"/>
              </a:rPr>
              <a:t>© PowerPoint by</a:t>
            </a:r>
            <a:r>
              <a:rPr lang="en-US" sz="1800" b="0" i="0" u="none" strike="noStrike" cap="none" baseline="0">
                <a:solidFill>
                  <a:srgbClr val="C9691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000" b="0" i="0" u="none" strike="noStrike" cap="none" baseline="0">
                <a:solidFill>
                  <a:srgbClr val="C96911"/>
                </a:solidFill>
                <a:latin typeface="Tahoma"/>
                <a:ea typeface="Tahoma"/>
                <a:cs typeface="Tahoma"/>
                <a:sym typeface="Tahoma"/>
              </a:rPr>
              <a:t>Maria Bellamy, Breathitt Co. High School, Jackson, KY; rules provided by Jenny Wiley Theatre and graphics from Microsoft Office online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sz="42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No recording!</a:t>
            </a:r>
          </a:p>
        </p:txBody>
      </p:sp>
      <p:pic>
        <p:nvPicPr>
          <p:cNvPr id="104" name="Shape 10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00" y="2057400"/>
            <a:ext cx="5105399" cy="3833811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105" name="Shape 10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90800" y="3276600"/>
            <a:ext cx="1447800" cy="142874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106" name="Shape 106"/>
          <p:cNvSpPr txBox="1"/>
          <p:nvPr/>
        </p:nvSpPr>
        <p:spPr>
          <a:xfrm>
            <a:off x="4724400" y="1981200"/>
            <a:ext cx="762000" cy="3941761"/>
          </a:xfrm>
          <a:prstGeom prst="rect">
            <a:avLst/>
          </a:prstGeom>
          <a:solidFill>
            <a:srgbClr val="7A002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0029"/>
              </a:buClr>
              <a:buSzPct val="25000"/>
              <a:buFont typeface="Tahoma"/>
              <a:buNone/>
            </a:pPr>
            <a:r>
              <a:rPr lang="en-US" sz="1800" b="0" i="0" u="none" strike="noStrike" cap="none" baseline="0">
                <a:solidFill>
                  <a:srgbClr val="7A0029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7A0029"/>
              </a:buClr>
              <a:buSzPct val="25000"/>
              <a:buFont typeface="Tahoma"/>
              <a:buNone/>
            </a:pPr>
            <a:r>
              <a:rPr lang="en-US" sz="1800" b="0" i="0" u="none" strike="noStrike" cap="none" baseline="0">
                <a:solidFill>
                  <a:srgbClr val="7A0029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7A0029"/>
              </a:buClr>
              <a:buSzPct val="25000"/>
              <a:buFont typeface="Tahoma"/>
              <a:buNone/>
            </a:pPr>
            <a:r>
              <a:rPr lang="en-US" sz="1800" b="0" i="0" u="none" strike="noStrike" cap="none" baseline="0">
                <a:solidFill>
                  <a:srgbClr val="7A0029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7A0029"/>
              </a:buClr>
              <a:buSzPct val="25000"/>
              <a:buFont typeface="Tahoma"/>
              <a:buNone/>
            </a:pPr>
            <a:r>
              <a:rPr lang="en-US" sz="1800" b="0" i="0" u="none" strike="noStrike" cap="none" baseline="0">
                <a:solidFill>
                  <a:srgbClr val="7A0029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7A0029"/>
              </a:buClr>
              <a:buSzPct val="25000"/>
              <a:buFont typeface="Tahoma"/>
              <a:buNone/>
            </a:pPr>
            <a:r>
              <a:rPr lang="en-US" sz="1800" b="0" i="0" u="none" strike="noStrike" cap="none" baseline="0">
                <a:solidFill>
                  <a:srgbClr val="7A0029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7A0029"/>
              </a:buClr>
              <a:buSzPct val="25000"/>
              <a:buFont typeface="Tahoma"/>
              <a:buNone/>
            </a:pPr>
            <a:r>
              <a:rPr lang="en-US" sz="1800" b="0" i="0" u="none" strike="noStrike" cap="none" baseline="0">
                <a:solidFill>
                  <a:srgbClr val="7A0029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7A0029"/>
              </a:buClr>
              <a:buSzPct val="25000"/>
              <a:buFont typeface="Tahoma"/>
              <a:buNone/>
            </a:pPr>
            <a:r>
              <a:rPr lang="en-US" sz="1800" b="0" i="0" u="none" strike="noStrike" cap="none" baseline="0">
                <a:solidFill>
                  <a:srgbClr val="7A0029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7A0029"/>
              </a:buClr>
              <a:buSzPct val="25000"/>
              <a:buFont typeface="Tahoma"/>
              <a:buNone/>
            </a:pPr>
            <a:r>
              <a:rPr lang="en-US" sz="1800" b="0" i="0" u="none" strike="noStrike" cap="none" baseline="0">
                <a:solidFill>
                  <a:srgbClr val="7A0029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7A0029"/>
              </a:buClr>
              <a:buSzPct val="25000"/>
              <a:buFont typeface="Tahoma"/>
              <a:buNone/>
            </a:pPr>
            <a:r>
              <a:rPr lang="en-US" sz="1500" b="0" i="0" u="none" strike="noStrike" cap="none" baseline="0">
                <a:solidFill>
                  <a:srgbClr val="7A0029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7A0029"/>
              </a:buClr>
              <a:buSzPct val="25000"/>
              <a:buFont typeface="Tahoma"/>
              <a:buNone/>
            </a:pPr>
            <a:r>
              <a:rPr lang="en-US" sz="1500" b="0" i="0" u="none" strike="noStrike" cap="none" baseline="0">
                <a:solidFill>
                  <a:srgbClr val="7A0029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800600" y="1828800"/>
            <a:ext cx="4038599" cy="441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Tahoma"/>
              <a:buChar char="●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Recording is NOT ALLOWED.  This includes </a:t>
            </a:r>
            <a:r>
              <a:rPr lang="en-US" sz="3200" b="0" i="1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all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photography, video or audio recordings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Tahoma"/>
              <a:buChar char="●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Such recording is illegal as well as annoying!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354012" y="6491287"/>
            <a:ext cx="8789987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96911"/>
              </a:buClr>
              <a:buSzPct val="25000"/>
              <a:buFont typeface="Tahoma"/>
              <a:buNone/>
            </a:pPr>
            <a:r>
              <a:rPr lang="en-US" sz="1000" b="0" i="0" u="none" strike="noStrike" cap="none" baseline="0">
                <a:solidFill>
                  <a:srgbClr val="C96911"/>
                </a:solidFill>
                <a:latin typeface="Tahoma"/>
                <a:ea typeface="Tahoma"/>
                <a:cs typeface="Tahoma"/>
                <a:sym typeface="Tahoma"/>
              </a:rPr>
              <a:t>© PowerPoint by</a:t>
            </a:r>
            <a:r>
              <a:rPr lang="en-US" sz="1800" b="0" i="0" u="none" strike="noStrike" cap="none" baseline="0">
                <a:solidFill>
                  <a:srgbClr val="C9691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000" b="0" i="0" u="none" strike="noStrike" cap="none" baseline="0">
                <a:solidFill>
                  <a:srgbClr val="C96911"/>
                </a:solidFill>
                <a:latin typeface="Tahoma"/>
                <a:ea typeface="Tahoma"/>
                <a:cs typeface="Tahoma"/>
                <a:sym typeface="Tahoma"/>
              </a:rPr>
              <a:t>Maria Bellamy, Breathitt Co. High School, Jackson, KY; rules provided by Jenny Wiley Theatre and graphics from Microsoft Office online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sz="42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Stay in your seat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228600" y="1600200"/>
            <a:ext cx="845820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Tahoma"/>
              <a:buChar char="●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Audience members must stay seated  during the                                          performance.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Tahoma"/>
              <a:buChar char="●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Audience                                     members                                            may stand                                          </a:t>
            </a:r>
            <a:r>
              <a:rPr lang="en-US" sz="3200" b="0" i="1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only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for an                                           emergency.</a:t>
            </a:r>
          </a:p>
        </p:txBody>
      </p:sp>
      <p:pic>
        <p:nvPicPr>
          <p:cNvPr id="115" name="Shape 1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76600" y="2349500"/>
            <a:ext cx="5426074" cy="376555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116" name="Shape 116"/>
          <p:cNvSpPr txBox="1"/>
          <p:nvPr/>
        </p:nvSpPr>
        <p:spPr>
          <a:xfrm>
            <a:off x="354012" y="6491287"/>
            <a:ext cx="8789987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96911"/>
              </a:buClr>
              <a:buSzPct val="25000"/>
              <a:buFont typeface="Tahoma"/>
              <a:buNone/>
            </a:pPr>
            <a:r>
              <a:rPr lang="en-US" sz="1000" b="0" i="0" u="none" strike="noStrike" cap="none" baseline="0">
                <a:solidFill>
                  <a:srgbClr val="C96911"/>
                </a:solidFill>
                <a:latin typeface="Tahoma"/>
                <a:ea typeface="Tahoma"/>
                <a:cs typeface="Tahoma"/>
                <a:sym typeface="Tahoma"/>
              </a:rPr>
              <a:t>© PowerPoint by</a:t>
            </a:r>
            <a:r>
              <a:rPr lang="en-US" sz="1800" b="0" i="0" u="none" strike="noStrike" cap="none" baseline="0">
                <a:solidFill>
                  <a:srgbClr val="C9691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000" b="0" i="0" u="none" strike="noStrike" cap="none" baseline="0">
                <a:solidFill>
                  <a:srgbClr val="C96911"/>
                </a:solidFill>
                <a:latin typeface="Tahoma"/>
                <a:ea typeface="Tahoma"/>
                <a:cs typeface="Tahoma"/>
                <a:sym typeface="Tahoma"/>
              </a:rPr>
              <a:t>Maria Bellamy, Breathitt Co. High School, Jackson, KY; rules provided by Jenny Wiley Theatre and graphics from Microsoft Office online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sz="42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Intermission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4582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Tahoma"/>
              <a:buChar char="●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If the play is very long, there will be an intermission, or short break, in the middle.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Tahoma"/>
              <a:buChar char="●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You may stand and talk during intermission.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           Bathrooms can be very crowded,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            so take the shortest break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            possible.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Tahoma"/>
              <a:buChar char="●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You must be back in your seat before intermission ends and the play resumes.</a:t>
            </a:r>
          </a:p>
        </p:txBody>
      </p:sp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" y="3200400"/>
            <a:ext cx="1904999" cy="19049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124" name="Shape 124"/>
          <p:cNvSpPr txBox="1"/>
          <p:nvPr/>
        </p:nvSpPr>
        <p:spPr>
          <a:xfrm>
            <a:off x="354012" y="6491287"/>
            <a:ext cx="8789987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96911"/>
              </a:buClr>
              <a:buSzPct val="25000"/>
              <a:buFont typeface="Tahoma"/>
              <a:buNone/>
            </a:pPr>
            <a:r>
              <a:rPr lang="en-US" sz="1000" b="0" i="0" u="none" strike="noStrike" cap="none" baseline="0">
                <a:solidFill>
                  <a:srgbClr val="C96911"/>
                </a:solidFill>
                <a:latin typeface="Tahoma"/>
                <a:ea typeface="Tahoma"/>
                <a:cs typeface="Tahoma"/>
                <a:sym typeface="Tahoma"/>
              </a:rPr>
              <a:t>© PowerPoint by</a:t>
            </a:r>
            <a:r>
              <a:rPr lang="en-US" sz="1800" b="0" i="0" u="none" strike="noStrike" cap="none" baseline="0">
                <a:solidFill>
                  <a:srgbClr val="C9691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000" b="0" i="0" u="none" strike="noStrike" cap="none" baseline="0">
                <a:solidFill>
                  <a:srgbClr val="C96911"/>
                </a:solidFill>
                <a:latin typeface="Tahoma"/>
                <a:ea typeface="Tahoma"/>
                <a:cs typeface="Tahoma"/>
                <a:sym typeface="Tahoma"/>
              </a:rPr>
              <a:t>Maria Bellamy, Breathitt Co. High School, Jackson, KY; rules provided by Jenny Wiley Theatre and graphics from Microsoft Office online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sz="42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Be courteous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Tahoma"/>
              <a:buChar char="●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Wait patiently at the ticket booth, the exit,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                                      the restroom,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                                      etc.</a:t>
            </a:r>
          </a:p>
          <a:p>
            <a:pPr marL="342900" marR="0" lvl="0" indent="-18034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Tahoma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2057400" marR="0" lvl="4" indent="-2286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                       Intermission</a:t>
            </a:r>
          </a:p>
          <a:p>
            <a:pPr marL="2057400" marR="0" lvl="4" indent="-2286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                       time is </a:t>
            </a:r>
          </a:p>
          <a:p>
            <a:pPr marL="2057400" marR="0" lvl="4" indent="-2286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                       limited—be </a:t>
            </a:r>
          </a:p>
          <a:p>
            <a:pPr marL="2057400" marR="0" lvl="4" indent="-2286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				 quick</a:t>
            </a:r>
          </a:p>
        </p:txBody>
      </p:sp>
      <p:pic>
        <p:nvPicPr>
          <p:cNvPr id="131" name="Shape 1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000" y="2484436"/>
            <a:ext cx="5486399" cy="3652837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132" name="Shape 132"/>
          <p:cNvSpPr txBox="1"/>
          <p:nvPr/>
        </p:nvSpPr>
        <p:spPr>
          <a:xfrm>
            <a:off x="354012" y="6491287"/>
            <a:ext cx="8789987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96911"/>
              </a:buClr>
              <a:buSzPct val="25000"/>
              <a:buFont typeface="Tahoma"/>
              <a:buNone/>
            </a:pPr>
            <a:r>
              <a:rPr lang="en-US" sz="1000" b="0" i="0" u="none" strike="noStrike" cap="none" baseline="0">
                <a:solidFill>
                  <a:srgbClr val="C96911"/>
                </a:solidFill>
                <a:latin typeface="Tahoma"/>
                <a:ea typeface="Tahoma"/>
                <a:cs typeface="Tahoma"/>
                <a:sym typeface="Tahoma"/>
              </a:rPr>
              <a:t>© PowerPoint by</a:t>
            </a:r>
            <a:r>
              <a:rPr lang="en-US" sz="1800" b="0" i="0" u="none" strike="noStrike" cap="none" baseline="0">
                <a:solidFill>
                  <a:srgbClr val="C9691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000" b="0" i="0" u="none" strike="noStrike" cap="none" baseline="0">
                <a:solidFill>
                  <a:srgbClr val="C96911"/>
                </a:solidFill>
                <a:latin typeface="Tahoma"/>
                <a:ea typeface="Tahoma"/>
                <a:cs typeface="Tahoma"/>
                <a:sym typeface="Tahoma"/>
              </a:rPr>
              <a:t>Maria Bellamy, Breathitt Co. High School, Jackson, KY; rules provided by Jenny Wiley Theatre and graphics from Microsoft Office online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sz="42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Observe ALL rules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657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Tahoma"/>
              <a:buChar char="●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Theatre rules are for the safety and well-being of the audience and the performers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Tahoma"/>
              <a:buChar char="●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Respect ALL rules and policies!</a:t>
            </a:r>
          </a:p>
        </p:txBody>
      </p:sp>
      <p:pic>
        <p:nvPicPr>
          <p:cNvPr id="139" name="Shape 1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91000" y="1600200"/>
            <a:ext cx="4495800" cy="44958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140" name="Shape 140"/>
          <p:cNvSpPr txBox="1"/>
          <p:nvPr/>
        </p:nvSpPr>
        <p:spPr>
          <a:xfrm>
            <a:off x="354012" y="6491287"/>
            <a:ext cx="8789987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96911"/>
              </a:buClr>
              <a:buSzPct val="25000"/>
              <a:buFont typeface="Tahoma"/>
              <a:buNone/>
            </a:pPr>
            <a:r>
              <a:rPr lang="en-US" sz="1000" b="0" i="0" u="none" strike="noStrike" cap="none" baseline="0">
                <a:solidFill>
                  <a:srgbClr val="C96911"/>
                </a:solidFill>
                <a:latin typeface="Tahoma"/>
                <a:ea typeface="Tahoma"/>
                <a:cs typeface="Tahoma"/>
                <a:sym typeface="Tahoma"/>
              </a:rPr>
              <a:t>© PowerPoint by</a:t>
            </a:r>
            <a:r>
              <a:rPr lang="en-US" sz="1800" b="0" i="0" u="none" strike="noStrike" cap="none" baseline="0">
                <a:solidFill>
                  <a:srgbClr val="C9691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000" b="0" i="0" u="none" strike="noStrike" cap="none" baseline="0">
                <a:solidFill>
                  <a:srgbClr val="C96911"/>
                </a:solidFill>
                <a:latin typeface="Tahoma"/>
                <a:ea typeface="Tahoma"/>
                <a:cs typeface="Tahoma"/>
                <a:sym typeface="Tahoma"/>
              </a:rPr>
              <a:t>Maria Bellamy, Breathitt Co. High School, Jackson, KY; rules provided by Jenny Wiley Theatre and graphics from Microsoft Office online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FFFFFF"/>
      </a:dk1>
      <a:lt1>
        <a:srgbClr val="800000"/>
      </a:lt1>
      <a:dk2>
        <a:srgbClr val="FFFFCC"/>
      </a:dk2>
      <a:lt2>
        <a:srgbClr val="602000"/>
      </a:lt2>
      <a:accent1>
        <a:srgbClr val="FF3300"/>
      </a:accent1>
      <a:accent2>
        <a:srgbClr val="000000"/>
      </a:accent2>
      <a:accent3>
        <a:srgbClr val="800000"/>
      </a:accent3>
      <a:accent4>
        <a:srgbClr val="FF3300"/>
      </a:accent4>
      <a:accent5>
        <a:srgbClr val="000000"/>
      </a:accent5>
      <a:accent6>
        <a:srgbClr val="800000"/>
      </a:accent6>
      <a:hlink>
        <a:srgbClr val="EBF25A"/>
      </a:hlink>
      <a:folHlink>
        <a:srgbClr val="F2AA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606</Words>
  <Application>Microsoft Office PowerPoint</Application>
  <PresentationFormat>On-screen Show (4:3)</PresentationFormat>
  <Paragraphs>77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Tahoma</vt:lpstr>
      <vt:lpstr>Curtain Call</vt:lpstr>
      <vt:lpstr>Theater Etiquette</vt:lpstr>
      <vt:lpstr>Arrive early</vt:lpstr>
      <vt:lpstr>Be quiet during the play</vt:lpstr>
      <vt:lpstr>Silence your electronics</vt:lpstr>
      <vt:lpstr>No recording!</vt:lpstr>
      <vt:lpstr>Stay in your seat</vt:lpstr>
      <vt:lpstr>Intermission</vt:lpstr>
      <vt:lpstr>Be courteous</vt:lpstr>
      <vt:lpstr>Observe ALL rules</vt:lpstr>
      <vt:lpstr>After the performance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Theater Etiquette</dc:title>
  <dc:creator>Nichole Clement</dc:creator>
  <cp:lastModifiedBy>Nichole Clement</cp:lastModifiedBy>
  <cp:revision>1</cp:revision>
  <dcterms:modified xsi:type="dcterms:W3CDTF">2014-08-29T19:47:19Z</dcterms:modified>
</cp:coreProperties>
</file>